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61" r:id="rId4"/>
    <p:sldId id="268" r:id="rId5"/>
    <p:sldId id="269" r:id="rId6"/>
    <p:sldId id="260" r:id="rId7"/>
    <p:sldId id="262" r:id="rId8"/>
    <p:sldId id="270" r:id="rId9"/>
    <p:sldId id="263" r:id="rId10"/>
    <p:sldId id="264" r:id="rId11"/>
    <p:sldId id="266" r:id="rId12"/>
    <p:sldId id="267"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4/17/2023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4/17/2023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4/17/2023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4/17/2023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4/17/2023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4/17/2023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4/17/2023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4/17/2023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4/17/2023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4/17/2023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4/17/2023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4/17/2023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bin"/><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mourner/simplehea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Perth crime </a:t>
            </a:r>
            <a:r>
              <a:rPr lang="en-US" sz="8000" dirty="0" err="1"/>
              <a:t>analysys</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Richard allen</a:t>
            </a:r>
          </a:p>
          <a:p>
            <a:r>
              <a:rPr lang="en-US" dirty="0">
                <a:solidFill>
                  <a:schemeClr val="tx1">
                    <a:lumMod val="85000"/>
                    <a:lumOff val="15000"/>
                  </a:schemeClr>
                </a:solidFill>
              </a:rPr>
              <a:t>Conor </a:t>
            </a:r>
            <a:r>
              <a:rPr lang="en-US" dirty="0" err="1">
                <a:solidFill>
                  <a:schemeClr val="tx1">
                    <a:lumMod val="85000"/>
                    <a:lumOff val="15000"/>
                  </a:schemeClr>
                </a:solidFill>
              </a:rPr>
              <a:t>mccabe</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8EBA-9368-2325-6787-6AC3A74789B8}"/>
              </a:ext>
            </a:extLst>
          </p:cNvPr>
          <p:cNvSpPr>
            <a:spLocks noGrp="1"/>
          </p:cNvSpPr>
          <p:nvPr>
            <p:ph type="title"/>
          </p:nvPr>
        </p:nvSpPr>
        <p:spPr/>
        <p:txBody>
          <a:bodyPr/>
          <a:lstStyle/>
          <a:p>
            <a:r>
              <a:rPr lang="en-AU" dirty="0"/>
              <a:t>Findings from our analysis</a:t>
            </a:r>
          </a:p>
        </p:txBody>
      </p:sp>
      <p:sp>
        <p:nvSpPr>
          <p:cNvPr id="3" name="Content Placeholder 2">
            <a:extLst>
              <a:ext uri="{FF2B5EF4-FFF2-40B4-BE49-F238E27FC236}">
                <a16:creationId xmlns:a16="http://schemas.microsoft.com/office/drawing/2014/main" id="{AEBA5851-6F1D-D037-D18F-C417B734691B}"/>
              </a:ext>
            </a:extLst>
          </p:cNvPr>
          <p:cNvSpPr>
            <a:spLocks noGrp="1"/>
          </p:cNvSpPr>
          <p:nvPr>
            <p:ph idx="1"/>
          </p:nvPr>
        </p:nvSpPr>
        <p:spPr/>
        <p:txBody>
          <a:bodyPr/>
          <a:lstStyle/>
          <a:p>
            <a:r>
              <a:rPr lang="en-AU" dirty="0"/>
              <a:t>- Suburbs which we expected to have a lower crime rate due to higher average house prices, was not necessarily proven. Crime was still significant in these areas.</a:t>
            </a:r>
          </a:p>
          <a:p>
            <a:r>
              <a:rPr lang="en-AU" dirty="0"/>
              <a:t>- Peaks in all areas of crime around the 2015 and 2016 time period.</a:t>
            </a:r>
          </a:p>
          <a:p>
            <a:r>
              <a:rPr lang="en-AU" dirty="0"/>
              <a:t>- All areas of crime increase at similar times and at the same rate.</a:t>
            </a:r>
          </a:p>
          <a:p>
            <a:r>
              <a:rPr lang="en-AU" dirty="0"/>
              <a:t>- There has been an increase in stealing, arson, drug and weapon related offences.</a:t>
            </a:r>
          </a:p>
          <a:p>
            <a:endParaRPr lang="en-AU" dirty="0"/>
          </a:p>
        </p:txBody>
      </p:sp>
    </p:spTree>
    <p:extLst>
      <p:ext uri="{BB962C8B-B14F-4D97-AF65-F5344CB8AC3E}">
        <p14:creationId xmlns:p14="http://schemas.microsoft.com/office/powerpoint/2010/main" val="4022150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BC98-84B7-C914-71B4-E5F3953AF451}"/>
              </a:ext>
            </a:extLst>
          </p:cNvPr>
          <p:cNvSpPr>
            <a:spLocks noGrp="1"/>
          </p:cNvSpPr>
          <p:nvPr>
            <p:ph type="title"/>
          </p:nvPr>
        </p:nvSpPr>
        <p:spPr>
          <a:xfrm>
            <a:off x="7153276" y="394958"/>
            <a:ext cx="4914899" cy="952500"/>
          </a:xfrm>
        </p:spPr>
        <p:txBody>
          <a:bodyPr>
            <a:normAutofit fontScale="90000"/>
          </a:bodyPr>
          <a:lstStyle/>
          <a:p>
            <a:r>
              <a:rPr lang="en-AU" dirty="0"/>
              <a:t>Overall Perth crime trends </a:t>
            </a:r>
          </a:p>
        </p:txBody>
      </p:sp>
      <p:pic>
        <p:nvPicPr>
          <p:cNvPr id="5" name="Content Placeholder 4">
            <a:extLst>
              <a:ext uri="{FF2B5EF4-FFF2-40B4-BE49-F238E27FC236}">
                <a16:creationId xmlns:a16="http://schemas.microsoft.com/office/drawing/2014/main" id="{83632639-C422-1643-7F4E-5C8DA370B935}"/>
              </a:ext>
            </a:extLst>
          </p:cNvPr>
          <p:cNvPicPr>
            <a:picLocks noGrp="1" noChangeAspect="1"/>
          </p:cNvPicPr>
          <p:nvPr>
            <p:ph idx="1"/>
          </p:nvPr>
        </p:nvPicPr>
        <p:blipFill>
          <a:blip r:embed="rId2"/>
          <a:stretch>
            <a:fillRect/>
          </a:stretch>
        </p:blipFill>
        <p:spPr>
          <a:xfrm>
            <a:off x="5649913" y="3512344"/>
            <a:ext cx="952500" cy="952500"/>
          </a:xfrm>
        </p:spPr>
      </p:pic>
      <p:pic>
        <p:nvPicPr>
          <p:cNvPr id="7" name="Picture 6">
            <a:extLst>
              <a:ext uri="{FF2B5EF4-FFF2-40B4-BE49-F238E27FC236}">
                <a16:creationId xmlns:a16="http://schemas.microsoft.com/office/drawing/2014/main" id="{737684F5-86AA-4157-F89A-A076CFB754BD}"/>
              </a:ext>
            </a:extLst>
          </p:cNvPr>
          <p:cNvPicPr>
            <a:picLocks noChangeAspect="1"/>
          </p:cNvPicPr>
          <p:nvPr/>
        </p:nvPicPr>
        <p:blipFill>
          <a:blip r:embed="rId3"/>
          <a:stretch>
            <a:fillRect/>
          </a:stretch>
        </p:blipFill>
        <p:spPr>
          <a:xfrm>
            <a:off x="1" y="0"/>
            <a:ext cx="6912868" cy="3895725"/>
          </a:xfrm>
          <a:prstGeom prst="rect">
            <a:avLst/>
          </a:prstGeom>
        </p:spPr>
      </p:pic>
      <p:pic>
        <p:nvPicPr>
          <p:cNvPr id="11" name="Picture 10">
            <a:extLst>
              <a:ext uri="{FF2B5EF4-FFF2-40B4-BE49-F238E27FC236}">
                <a16:creationId xmlns:a16="http://schemas.microsoft.com/office/drawing/2014/main" id="{0472D9B9-AA3B-273E-8A0F-2EAF9351DA21}"/>
              </a:ext>
            </a:extLst>
          </p:cNvPr>
          <p:cNvPicPr>
            <a:picLocks noChangeAspect="1"/>
          </p:cNvPicPr>
          <p:nvPr/>
        </p:nvPicPr>
        <p:blipFill>
          <a:blip r:embed="rId4"/>
          <a:stretch>
            <a:fillRect/>
          </a:stretch>
        </p:blipFill>
        <p:spPr>
          <a:xfrm>
            <a:off x="4831779" y="3362326"/>
            <a:ext cx="7236396" cy="3355510"/>
          </a:xfrm>
          <a:prstGeom prst="rect">
            <a:avLst/>
          </a:prstGeom>
        </p:spPr>
      </p:pic>
      <p:sp>
        <p:nvSpPr>
          <p:cNvPr id="12" name="Rectangle 11">
            <a:extLst>
              <a:ext uri="{FF2B5EF4-FFF2-40B4-BE49-F238E27FC236}">
                <a16:creationId xmlns:a16="http://schemas.microsoft.com/office/drawing/2014/main" id="{9097BFE2-EF80-75E8-FFCA-8E6AD38C8102}"/>
              </a:ext>
            </a:extLst>
          </p:cNvPr>
          <p:cNvSpPr/>
          <p:nvPr/>
        </p:nvSpPr>
        <p:spPr>
          <a:xfrm>
            <a:off x="7103319" y="1138535"/>
            <a:ext cx="3890169"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expectations</a:t>
            </a:r>
          </a:p>
        </p:txBody>
      </p:sp>
      <p:sp>
        <p:nvSpPr>
          <p:cNvPr id="13" name="Rectangle 12">
            <a:extLst>
              <a:ext uri="{FF2B5EF4-FFF2-40B4-BE49-F238E27FC236}">
                <a16:creationId xmlns:a16="http://schemas.microsoft.com/office/drawing/2014/main" id="{1A5BCD43-A6FC-29D6-37EA-0E488D1B1150}"/>
              </a:ext>
            </a:extLst>
          </p:cNvPr>
          <p:cNvSpPr/>
          <p:nvPr/>
        </p:nvSpPr>
        <p:spPr>
          <a:xfrm>
            <a:off x="2062067" y="5141167"/>
            <a:ext cx="2085322"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reality</a:t>
            </a:r>
          </a:p>
        </p:txBody>
      </p:sp>
      <p:cxnSp>
        <p:nvCxnSpPr>
          <p:cNvPr id="15" name="Straight Arrow Connector 14">
            <a:extLst>
              <a:ext uri="{FF2B5EF4-FFF2-40B4-BE49-F238E27FC236}">
                <a16:creationId xmlns:a16="http://schemas.microsoft.com/office/drawing/2014/main" id="{EA1BA569-01B0-F039-282C-018E47874E94}"/>
              </a:ext>
            </a:extLst>
          </p:cNvPr>
          <p:cNvCxnSpPr>
            <a:cxnSpLocks/>
          </p:cNvCxnSpPr>
          <p:nvPr/>
        </p:nvCxnSpPr>
        <p:spPr>
          <a:xfrm>
            <a:off x="3918857" y="5905876"/>
            <a:ext cx="100467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5E208F3-D05F-8396-D3EA-74C822618556}"/>
              </a:ext>
            </a:extLst>
          </p:cNvPr>
          <p:cNvCxnSpPr>
            <a:cxnSpLocks/>
          </p:cNvCxnSpPr>
          <p:nvPr/>
        </p:nvCxnSpPr>
        <p:spPr>
          <a:xfrm flipH="1">
            <a:off x="7439803" y="2064975"/>
            <a:ext cx="307579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1C0B02-3046-7E0B-F532-911445B0C233}"/>
              </a:ext>
            </a:extLst>
          </p:cNvPr>
          <p:cNvCxnSpPr/>
          <p:nvPr/>
        </p:nvCxnSpPr>
        <p:spPr>
          <a:xfrm>
            <a:off x="671803" y="5287347"/>
            <a:ext cx="40308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C4F4EF4-1672-AA26-617C-B734F637C14B}"/>
              </a:ext>
            </a:extLst>
          </p:cNvPr>
          <p:cNvCxnSpPr>
            <a:cxnSpLocks/>
          </p:cNvCxnSpPr>
          <p:nvPr/>
        </p:nvCxnSpPr>
        <p:spPr>
          <a:xfrm>
            <a:off x="4085253" y="5602832"/>
            <a:ext cx="88018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F9A9610-82D7-553B-2879-72B8AED9E781}"/>
              </a:ext>
            </a:extLst>
          </p:cNvPr>
          <p:cNvCxnSpPr>
            <a:cxnSpLocks/>
          </p:cNvCxnSpPr>
          <p:nvPr/>
        </p:nvCxnSpPr>
        <p:spPr>
          <a:xfrm>
            <a:off x="3741576" y="5417975"/>
            <a:ext cx="109020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2F5FF00-ADC2-932F-8DD9-5A2A81EBB867}"/>
              </a:ext>
            </a:extLst>
          </p:cNvPr>
          <p:cNvCxnSpPr/>
          <p:nvPr/>
        </p:nvCxnSpPr>
        <p:spPr>
          <a:xfrm>
            <a:off x="800954" y="6064497"/>
            <a:ext cx="403082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618D0DD-0EEF-F144-2D57-ADDD3ED08126}"/>
              </a:ext>
            </a:extLst>
          </p:cNvPr>
          <p:cNvCxnSpPr>
            <a:cxnSpLocks/>
          </p:cNvCxnSpPr>
          <p:nvPr/>
        </p:nvCxnSpPr>
        <p:spPr>
          <a:xfrm>
            <a:off x="4019939" y="5750768"/>
            <a:ext cx="94550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302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73E8F-9F8D-A688-295E-EA98273E2BC8}"/>
              </a:ext>
            </a:extLst>
          </p:cNvPr>
          <p:cNvSpPr>
            <a:spLocks noGrp="1"/>
          </p:cNvSpPr>
          <p:nvPr>
            <p:ph type="title"/>
          </p:nvPr>
        </p:nvSpPr>
        <p:spPr>
          <a:xfrm>
            <a:off x="1066799" y="1"/>
            <a:ext cx="10680441" cy="1091682"/>
          </a:xfrm>
        </p:spPr>
        <p:txBody>
          <a:bodyPr/>
          <a:lstStyle/>
          <a:p>
            <a:r>
              <a:rPr lang="en-AU" dirty="0"/>
              <a:t>2007 vs 2022 crimes in each district</a:t>
            </a:r>
          </a:p>
        </p:txBody>
      </p:sp>
      <p:sp>
        <p:nvSpPr>
          <p:cNvPr id="3" name="Content Placeholder 2">
            <a:extLst>
              <a:ext uri="{FF2B5EF4-FFF2-40B4-BE49-F238E27FC236}">
                <a16:creationId xmlns:a16="http://schemas.microsoft.com/office/drawing/2014/main" id="{CC172CA2-55A9-DA69-78CF-25EC5A65C787}"/>
              </a:ext>
            </a:extLst>
          </p:cNvPr>
          <p:cNvSpPr>
            <a:spLocks noGrp="1"/>
          </p:cNvSpPr>
          <p:nvPr>
            <p:ph idx="1"/>
          </p:nvPr>
        </p:nvSpPr>
        <p:spPr/>
        <p:txBody>
          <a:bodyPr/>
          <a:lstStyle/>
          <a:p>
            <a:endParaRPr lang="en-AU"/>
          </a:p>
        </p:txBody>
      </p:sp>
      <p:pic>
        <p:nvPicPr>
          <p:cNvPr id="5" name="Picture 4">
            <a:extLst>
              <a:ext uri="{FF2B5EF4-FFF2-40B4-BE49-F238E27FC236}">
                <a16:creationId xmlns:a16="http://schemas.microsoft.com/office/drawing/2014/main" id="{6C27DF1D-3A98-330E-90EA-411CAB3B60B0}"/>
              </a:ext>
            </a:extLst>
          </p:cNvPr>
          <p:cNvPicPr>
            <a:picLocks noChangeAspect="1"/>
          </p:cNvPicPr>
          <p:nvPr/>
        </p:nvPicPr>
        <p:blipFill>
          <a:blip r:embed="rId2"/>
          <a:stretch>
            <a:fillRect/>
          </a:stretch>
        </p:blipFill>
        <p:spPr>
          <a:xfrm>
            <a:off x="1" y="1259736"/>
            <a:ext cx="6276428" cy="4244708"/>
          </a:xfrm>
          <a:prstGeom prst="rect">
            <a:avLst/>
          </a:prstGeom>
        </p:spPr>
      </p:pic>
      <p:pic>
        <p:nvPicPr>
          <p:cNvPr id="7" name="Picture 6">
            <a:extLst>
              <a:ext uri="{FF2B5EF4-FFF2-40B4-BE49-F238E27FC236}">
                <a16:creationId xmlns:a16="http://schemas.microsoft.com/office/drawing/2014/main" id="{D48464F8-6CE6-100F-7383-D44338AA0095}"/>
              </a:ext>
            </a:extLst>
          </p:cNvPr>
          <p:cNvPicPr>
            <a:picLocks noChangeAspect="1"/>
          </p:cNvPicPr>
          <p:nvPr/>
        </p:nvPicPr>
        <p:blipFill>
          <a:blip r:embed="rId3"/>
          <a:stretch>
            <a:fillRect/>
          </a:stretch>
        </p:blipFill>
        <p:spPr>
          <a:xfrm>
            <a:off x="6126480" y="1306646"/>
            <a:ext cx="6065519" cy="4197798"/>
          </a:xfrm>
          <a:prstGeom prst="rect">
            <a:avLst/>
          </a:prstGeom>
        </p:spPr>
      </p:pic>
    </p:spTree>
    <p:extLst>
      <p:ext uri="{BB962C8B-B14F-4D97-AF65-F5344CB8AC3E}">
        <p14:creationId xmlns:p14="http://schemas.microsoft.com/office/powerpoint/2010/main" val="2592875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8EBA-9368-2325-6787-6AC3A74789B8}"/>
              </a:ext>
            </a:extLst>
          </p:cNvPr>
          <p:cNvSpPr>
            <a:spLocks noGrp="1"/>
          </p:cNvSpPr>
          <p:nvPr>
            <p:ph type="title"/>
          </p:nvPr>
        </p:nvSpPr>
        <p:spPr/>
        <p:txBody>
          <a:bodyPr>
            <a:normAutofit/>
          </a:bodyPr>
          <a:lstStyle/>
          <a:p>
            <a:r>
              <a:rPr lang="en-AU" dirty="0"/>
              <a:t>What we could improve on</a:t>
            </a:r>
          </a:p>
        </p:txBody>
      </p:sp>
      <p:sp>
        <p:nvSpPr>
          <p:cNvPr id="3" name="Content Placeholder 2">
            <a:extLst>
              <a:ext uri="{FF2B5EF4-FFF2-40B4-BE49-F238E27FC236}">
                <a16:creationId xmlns:a16="http://schemas.microsoft.com/office/drawing/2014/main" id="{AEBA5851-6F1D-D037-D18F-C417B734691B}"/>
              </a:ext>
            </a:extLst>
          </p:cNvPr>
          <p:cNvSpPr>
            <a:spLocks noGrp="1"/>
          </p:cNvSpPr>
          <p:nvPr>
            <p:ph idx="1"/>
          </p:nvPr>
        </p:nvSpPr>
        <p:spPr/>
        <p:txBody>
          <a:bodyPr/>
          <a:lstStyle/>
          <a:p>
            <a:endParaRPr lang="en-AU" dirty="0"/>
          </a:p>
          <a:p>
            <a:r>
              <a:rPr lang="en-AU" dirty="0"/>
              <a:t>- Failed to get the Heat map working, would have been much more satisfied with the project if we could find out how to fix the error. Would of shown a much more comprehensive analysis.</a:t>
            </a:r>
          </a:p>
          <a:p>
            <a:r>
              <a:rPr lang="en-AU" dirty="0"/>
              <a:t>- Thinking into the future. And by that I mean, gathering data that satisfies all our analysis. We encounted issues on our first topic (WA voting results) and quickly moved to our second option. We failed to plan and organise our data efficiently and as a result we struggled with obtaining certain information like </a:t>
            </a:r>
            <a:r>
              <a:rPr lang="en-AU" dirty="0" err="1"/>
              <a:t>Geo.Json</a:t>
            </a:r>
            <a:r>
              <a:rPr lang="en-AU" dirty="0"/>
              <a:t> files and data that provided information on coordinates.</a:t>
            </a:r>
          </a:p>
          <a:p>
            <a:endParaRPr lang="en-AU" dirty="0"/>
          </a:p>
          <a:p>
            <a:endParaRPr lang="en-AU" dirty="0"/>
          </a:p>
        </p:txBody>
      </p:sp>
    </p:spTree>
    <p:extLst>
      <p:ext uri="{BB962C8B-B14F-4D97-AF65-F5344CB8AC3E}">
        <p14:creationId xmlns:p14="http://schemas.microsoft.com/office/powerpoint/2010/main" val="3819973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Approach: </a:t>
            </a:r>
            <a:r>
              <a:rPr lang="en-US" sz="2400" i="1" dirty="0">
                <a:solidFill>
                  <a:srgbClr val="FFFFFF"/>
                </a:solidFill>
              </a:rPr>
              <a:t> </a:t>
            </a:r>
            <a:endParaRPr lang="en-US" sz="4800" i="1" dirty="0">
              <a:solidFill>
                <a:srgbClr val="FFFFFF"/>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a:solidFill>
                  <a:srgbClr val="FFFFFF"/>
                </a:solidFill>
              </a:rPr>
              <a:t>- Neil Armstrong</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9FA5-C96F-2C98-7F24-2D09D97EF54E}"/>
              </a:ext>
            </a:extLst>
          </p:cNvPr>
          <p:cNvSpPr>
            <a:spLocks noGrp="1"/>
          </p:cNvSpPr>
          <p:nvPr>
            <p:ph type="title"/>
          </p:nvPr>
        </p:nvSpPr>
        <p:spPr>
          <a:xfrm>
            <a:off x="7825202" y="216470"/>
            <a:ext cx="3045512" cy="1000242"/>
          </a:xfrm>
        </p:spPr>
        <p:txBody>
          <a:bodyPr/>
          <a:lstStyle/>
          <a:p>
            <a:r>
              <a:rPr lang="en-AU" dirty="0"/>
              <a:t>Raw data </a:t>
            </a:r>
          </a:p>
        </p:txBody>
      </p:sp>
      <p:pic>
        <p:nvPicPr>
          <p:cNvPr id="5" name="Content Placeholder 4">
            <a:extLst>
              <a:ext uri="{FF2B5EF4-FFF2-40B4-BE49-F238E27FC236}">
                <a16:creationId xmlns:a16="http://schemas.microsoft.com/office/drawing/2014/main" id="{8D3A0040-8B02-8EA2-45BC-0CC8264F56DB}"/>
              </a:ext>
            </a:extLst>
          </p:cNvPr>
          <p:cNvPicPr>
            <a:picLocks noGrp="1" noChangeAspect="1"/>
          </p:cNvPicPr>
          <p:nvPr>
            <p:ph idx="1"/>
          </p:nvPr>
        </p:nvPicPr>
        <p:blipFill>
          <a:blip r:embed="rId2"/>
          <a:stretch>
            <a:fillRect/>
          </a:stretch>
        </p:blipFill>
        <p:spPr>
          <a:xfrm>
            <a:off x="4320074" y="3531621"/>
            <a:ext cx="7256172" cy="3208355"/>
          </a:xfrm>
        </p:spPr>
      </p:pic>
      <p:pic>
        <p:nvPicPr>
          <p:cNvPr id="4" name="Picture 3">
            <a:extLst>
              <a:ext uri="{FF2B5EF4-FFF2-40B4-BE49-F238E27FC236}">
                <a16:creationId xmlns:a16="http://schemas.microsoft.com/office/drawing/2014/main" id="{4B481F7E-6CEB-AD98-E807-64A5BBB66C4D}"/>
              </a:ext>
            </a:extLst>
          </p:cNvPr>
          <p:cNvPicPr>
            <a:picLocks noChangeAspect="1"/>
          </p:cNvPicPr>
          <p:nvPr/>
        </p:nvPicPr>
        <p:blipFill>
          <a:blip r:embed="rId3"/>
          <a:stretch>
            <a:fillRect/>
          </a:stretch>
        </p:blipFill>
        <p:spPr>
          <a:xfrm>
            <a:off x="80028" y="83977"/>
            <a:ext cx="6851060" cy="3345024"/>
          </a:xfrm>
          <a:prstGeom prst="rect">
            <a:avLst/>
          </a:prstGeom>
        </p:spPr>
      </p:pic>
      <p:sp>
        <p:nvSpPr>
          <p:cNvPr id="6" name="Arrow: Bent 5">
            <a:extLst>
              <a:ext uri="{FF2B5EF4-FFF2-40B4-BE49-F238E27FC236}">
                <a16:creationId xmlns:a16="http://schemas.microsoft.com/office/drawing/2014/main" id="{E5F47FBB-D4C6-946C-B532-CF095C636A86}"/>
              </a:ext>
            </a:extLst>
          </p:cNvPr>
          <p:cNvSpPr/>
          <p:nvPr/>
        </p:nvSpPr>
        <p:spPr>
          <a:xfrm flipV="1">
            <a:off x="1063690" y="4002833"/>
            <a:ext cx="2220686" cy="2015412"/>
          </a:xfrm>
          <a:prstGeom prst="ben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ln w="22225">
                <a:solidFill>
                  <a:schemeClr val="accent2"/>
                </a:solidFill>
                <a:prstDash val="solid"/>
              </a:ln>
              <a:solidFill>
                <a:srgbClr val="FF0000"/>
              </a:solidFill>
            </a:endParaRPr>
          </a:p>
        </p:txBody>
      </p:sp>
    </p:spTree>
    <p:extLst>
      <p:ext uri="{BB962C8B-B14F-4D97-AF65-F5344CB8AC3E}">
        <p14:creationId xmlns:p14="http://schemas.microsoft.com/office/powerpoint/2010/main" val="1379172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2B01-4C5E-2D1F-8C13-208C47711FF5}"/>
              </a:ext>
            </a:extLst>
          </p:cNvPr>
          <p:cNvSpPr>
            <a:spLocks noGrp="1"/>
          </p:cNvSpPr>
          <p:nvPr>
            <p:ph type="title"/>
          </p:nvPr>
        </p:nvSpPr>
        <p:spPr>
          <a:xfrm>
            <a:off x="4484293" y="192049"/>
            <a:ext cx="10058400" cy="891479"/>
          </a:xfrm>
        </p:spPr>
        <p:txBody>
          <a:bodyPr/>
          <a:lstStyle/>
          <a:p>
            <a:r>
              <a:rPr lang="en-AU" dirty="0">
                <a:solidFill>
                  <a:srgbClr val="002060"/>
                </a:solidFill>
              </a:rPr>
              <a:t>Cleaning and organising</a:t>
            </a:r>
          </a:p>
        </p:txBody>
      </p:sp>
      <p:sp>
        <p:nvSpPr>
          <p:cNvPr id="3" name="Content Placeholder 2">
            <a:extLst>
              <a:ext uri="{FF2B5EF4-FFF2-40B4-BE49-F238E27FC236}">
                <a16:creationId xmlns:a16="http://schemas.microsoft.com/office/drawing/2014/main" id="{70901512-C7F0-2E20-7FA2-E84F2C17D21B}"/>
              </a:ext>
            </a:extLst>
          </p:cNvPr>
          <p:cNvSpPr>
            <a:spLocks noGrp="1"/>
          </p:cNvSpPr>
          <p:nvPr>
            <p:ph idx="1"/>
          </p:nvPr>
        </p:nvSpPr>
        <p:spPr/>
        <p:txBody>
          <a:bodyPr/>
          <a:lstStyle/>
          <a:p>
            <a:endParaRPr lang="en-AU" dirty="0"/>
          </a:p>
        </p:txBody>
      </p:sp>
      <p:pic>
        <p:nvPicPr>
          <p:cNvPr id="5" name="Picture 4">
            <a:extLst>
              <a:ext uri="{FF2B5EF4-FFF2-40B4-BE49-F238E27FC236}">
                <a16:creationId xmlns:a16="http://schemas.microsoft.com/office/drawing/2014/main" id="{4E2A4E08-3DB8-C000-C7B3-DEE2E9F2F4A3}"/>
              </a:ext>
            </a:extLst>
          </p:cNvPr>
          <p:cNvPicPr>
            <a:picLocks noChangeAspect="1"/>
          </p:cNvPicPr>
          <p:nvPr/>
        </p:nvPicPr>
        <p:blipFill>
          <a:blip r:embed="rId2"/>
          <a:stretch>
            <a:fillRect/>
          </a:stretch>
        </p:blipFill>
        <p:spPr>
          <a:xfrm>
            <a:off x="0" y="25669"/>
            <a:ext cx="4226769" cy="4702069"/>
          </a:xfrm>
          <a:prstGeom prst="rect">
            <a:avLst/>
          </a:prstGeom>
        </p:spPr>
      </p:pic>
      <p:pic>
        <p:nvPicPr>
          <p:cNvPr id="7" name="Picture 6">
            <a:extLst>
              <a:ext uri="{FF2B5EF4-FFF2-40B4-BE49-F238E27FC236}">
                <a16:creationId xmlns:a16="http://schemas.microsoft.com/office/drawing/2014/main" id="{4D4C2C83-E0FE-9F73-028C-D56B65062120}"/>
              </a:ext>
            </a:extLst>
          </p:cNvPr>
          <p:cNvPicPr>
            <a:picLocks noChangeAspect="1"/>
          </p:cNvPicPr>
          <p:nvPr/>
        </p:nvPicPr>
        <p:blipFill>
          <a:blip r:embed="rId3"/>
          <a:stretch>
            <a:fillRect/>
          </a:stretch>
        </p:blipFill>
        <p:spPr>
          <a:xfrm>
            <a:off x="3405673" y="2407116"/>
            <a:ext cx="8714793" cy="4293845"/>
          </a:xfrm>
          <a:prstGeom prst="rect">
            <a:avLst/>
          </a:prstGeom>
        </p:spPr>
      </p:pic>
    </p:spTree>
    <p:extLst>
      <p:ext uri="{BB962C8B-B14F-4D97-AF65-F5344CB8AC3E}">
        <p14:creationId xmlns:p14="http://schemas.microsoft.com/office/powerpoint/2010/main" val="235836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9CD57-35CB-F0CE-9045-ADA53513F992}"/>
              </a:ext>
            </a:extLst>
          </p:cNvPr>
          <p:cNvSpPr>
            <a:spLocks noGrp="1"/>
          </p:cNvSpPr>
          <p:nvPr>
            <p:ph type="title"/>
          </p:nvPr>
        </p:nvSpPr>
        <p:spPr>
          <a:xfrm>
            <a:off x="4674636" y="495424"/>
            <a:ext cx="6481043" cy="1241936"/>
          </a:xfrm>
        </p:spPr>
        <p:txBody>
          <a:bodyPr>
            <a:normAutofit fontScale="90000"/>
          </a:bodyPr>
          <a:lstStyle/>
          <a:p>
            <a:r>
              <a:rPr lang="en-AU" dirty="0"/>
              <a:t>Created tables in a SQL database</a:t>
            </a:r>
          </a:p>
        </p:txBody>
      </p:sp>
      <p:sp>
        <p:nvSpPr>
          <p:cNvPr id="3" name="Content Placeholder 2">
            <a:extLst>
              <a:ext uri="{FF2B5EF4-FFF2-40B4-BE49-F238E27FC236}">
                <a16:creationId xmlns:a16="http://schemas.microsoft.com/office/drawing/2014/main" id="{8F725D8F-8749-B8A7-D4CE-B2EEA21B5619}"/>
              </a:ext>
            </a:extLst>
          </p:cNvPr>
          <p:cNvSpPr>
            <a:spLocks noGrp="1"/>
          </p:cNvSpPr>
          <p:nvPr>
            <p:ph idx="1"/>
          </p:nvPr>
        </p:nvSpPr>
        <p:spPr/>
        <p:txBody>
          <a:bodyPr/>
          <a:lstStyle/>
          <a:p>
            <a:endParaRPr lang="en-AU" dirty="0"/>
          </a:p>
        </p:txBody>
      </p:sp>
      <p:pic>
        <p:nvPicPr>
          <p:cNvPr id="5" name="Picture 4">
            <a:extLst>
              <a:ext uri="{FF2B5EF4-FFF2-40B4-BE49-F238E27FC236}">
                <a16:creationId xmlns:a16="http://schemas.microsoft.com/office/drawing/2014/main" id="{24E3CACB-ED91-520A-655B-9E599573E615}"/>
              </a:ext>
            </a:extLst>
          </p:cNvPr>
          <p:cNvPicPr>
            <a:picLocks noChangeAspect="1"/>
          </p:cNvPicPr>
          <p:nvPr/>
        </p:nvPicPr>
        <p:blipFill>
          <a:blip r:embed="rId2"/>
          <a:stretch>
            <a:fillRect/>
          </a:stretch>
        </p:blipFill>
        <p:spPr>
          <a:xfrm>
            <a:off x="253487" y="0"/>
            <a:ext cx="4421150" cy="3651740"/>
          </a:xfrm>
          <a:prstGeom prst="rect">
            <a:avLst/>
          </a:prstGeom>
        </p:spPr>
      </p:pic>
      <p:pic>
        <p:nvPicPr>
          <p:cNvPr id="7" name="Picture 6">
            <a:extLst>
              <a:ext uri="{FF2B5EF4-FFF2-40B4-BE49-F238E27FC236}">
                <a16:creationId xmlns:a16="http://schemas.microsoft.com/office/drawing/2014/main" id="{9BD90791-0866-C3DD-5553-15EECA0A056C}"/>
              </a:ext>
            </a:extLst>
          </p:cNvPr>
          <p:cNvPicPr>
            <a:picLocks noChangeAspect="1"/>
          </p:cNvPicPr>
          <p:nvPr/>
        </p:nvPicPr>
        <p:blipFill>
          <a:blip r:embed="rId3"/>
          <a:stretch>
            <a:fillRect/>
          </a:stretch>
        </p:blipFill>
        <p:spPr>
          <a:xfrm>
            <a:off x="2939144" y="2712776"/>
            <a:ext cx="8798768" cy="3949710"/>
          </a:xfrm>
          <a:prstGeom prst="rect">
            <a:avLst/>
          </a:prstGeom>
        </p:spPr>
      </p:pic>
    </p:spTree>
    <p:extLst>
      <p:ext uri="{BB962C8B-B14F-4D97-AF65-F5344CB8AC3E}">
        <p14:creationId xmlns:p14="http://schemas.microsoft.com/office/powerpoint/2010/main" val="3861974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5B29E7-4D87-23FB-0CE9-5ECE37C53A1F}"/>
              </a:ext>
            </a:extLst>
          </p:cNvPr>
          <p:cNvPicPr>
            <a:picLocks noChangeAspect="1"/>
          </p:cNvPicPr>
          <p:nvPr/>
        </p:nvPicPr>
        <p:blipFill>
          <a:blip r:embed="rId2"/>
          <a:stretch>
            <a:fillRect/>
          </a:stretch>
        </p:blipFill>
        <p:spPr>
          <a:xfrm>
            <a:off x="4468760" y="1884994"/>
            <a:ext cx="4200000" cy="4973006"/>
          </a:xfrm>
          <a:prstGeom prst="rect">
            <a:avLst/>
          </a:prstGeom>
        </p:spPr>
      </p:pic>
      <p:sp>
        <p:nvSpPr>
          <p:cNvPr id="3" name="Rectangle 2">
            <a:extLst>
              <a:ext uri="{FF2B5EF4-FFF2-40B4-BE49-F238E27FC236}">
                <a16:creationId xmlns:a16="http://schemas.microsoft.com/office/drawing/2014/main" id="{F7B2E118-EAC6-AD73-979A-5567F56B84B9}"/>
              </a:ext>
            </a:extLst>
          </p:cNvPr>
          <p:cNvSpPr/>
          <p:nvPr/>
        </p:nvSpPr>
        <p:spPr>
          <a:xfrm>
            <a:off x="4204197" y="0"/>
            <a:ext cx="3782808" cy="1938992"/>
          </a:xfrm>
          <a:prstGeom prst="rect">
            <a:avLst/>
          </a:prstGeom>
          <a:noFill/>
        </p:spPr>
        <p:txBody>
          <a:bodyPr wrap="squar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Creating flask </a:t>
            </a:r>
            <a:r>
              <a:rPr lang="en-US" sz="4000" b="0" cap="none" spc="0" dirty="0" err="1">
                <a:ln w="0"/>
                <a:solidFill>
                  <a:schemeClr val="tx1"/>
                </a:solidFill>
                <a:effectLst>
                  <a:outerShdw blurRad="38100" dist="19050" dir="2700000" algn="tl" rotWithShape="0">
                    <a:schemeClr val="dk1">
                      <a:alpha val="40000"/>
                    </a:schemeClr>
                  </a:outerShdw>
                </a:effectLst>
              </a:rPr>
              <a:t>api</a:t>
            </a:r>
            <a:r>
              <a:rPr lang="en-US" sz="4000" b="0" cap="none" spc="0" dirty="0">
                <a:ln w="0"/>
                <a:solidFill>
                  <a:schemeClr val="tx1"/>
                </a:solidFill>
                <a:effectLst>
                  <a:outerShdw blurRad="38100" dist="19050" dir="2700000" algn="tl" rotWithShape="0">
                    <a:schemeClr val="dk1">
                      <a:alpha val="40000"/>
                    </a:schemeClr>
                  </a:outerShdw>
                </a:effectLst>
              </a:rPr>
              <a:t> from</a:t>
            </a:r>
          </a:p>
          <a:p>
            <a:pPr algn="ctr"/>
            <a:r>
              <a:rPr lang="en-US" sz="4000" b="0" cap="none" spc="0" dirty="0">
                <a:ln w="0"/>
                <a:solidFill>
                  <a:schemeClr val="tx1"/>
                </a:solidFill>
                <a:effectLst>
                  <a:outerShdw blurRad="38100" dist="19050" dir="2700000" algn="tl" rotWithShape="0">
                    <a:schemeClr val="dk1">
                      <a:alpha val="40000"/>
                    </a:schemeClr>
                  </a:outerShdw>
                </a:effectLst>
              </a:rPr>
              <a:t> the </a:t>
            </a:r>
            <a:r>
              <a:rPr lang="en-US" sz="4000" b="0" cap="none" spc="0" dirty="0" err="1">
                <a:ln w="0"/>
                <a:solidFill>
                  <a:schemeClr val="tx1"/>
                </a:solidFill>
                <a:effectLst>
                  <a:outerShdw blurRad="38100" dist="19050" dir="2700000" algn="tl" rotWithShape="0">
                    <a:schemeClr val="dk1">
                      <a:alpha val="40000"/>
                    </a:schemeClr>
                  </a:outerShdw>
                </a:effectLst>
              </a:rPr>
              <a:t>sql</a:t>
            </a:r>
            <a:r>
              <a:rPr lang="en-US" sz="4000" b="0" cap="none" spc="0" dirty="0">
                <a:ln w="0"/>
                <a:solidFill>
                  <a:schemeClr val="tx1"/>
                </a:solidFill>
                <a:effectLst>
                  <a:outerShdw blurRad="38100" dist="19050" dir="2700000" algn="tl" rotWithShape="0">
                    <a:schemeClr val="dk1">
                      <a:alpha val="40000"/>
                    </a:schemeClr>
                  </a:outerShdw>
                </a:effectLst>
              </a:rPr>
              <a:t> </a:t>
            </a:r>
            <a:r>
              <a:rPr lang="en-US" sz="4000" b="0" cap="none" spc="0" dirty="0" err="1">
                <a:ln w="0"/>
                <a:solidFill>
                  <a:schemeClr val="tx1"/>
                </a:solidFill>
                <a:effectLst>
                  <a:outerShdw blurRad="38100" dist="19050" dir="2700000" algn="tl" rotWithShape="0">
                    <a:schemeClr val="dk1">
                      <a:alpha val="40000"/>
                    </a:schemeClr>
                  </a:outerShdw>
                </a:effectLst>
              </a:rPr>
              <a:t>databse</a:t>
            </a:r>
            <a:r>
              <a:rPr lang="en-US" sz="4000" b="0" cap="none" spc="0" dirty="0">
                <a:ln w="0"/>
                <a:solidFill>
                  <a:schemeClr val="tx1"/>
                </a:solidFill>
                <a:effectLst>
                  <a:outerShdw blurRad="38100" dist="19050" dir="2700000" algn="tl" rotWithShape="0">
                    <a:schemeClr val="dk1">
                      <a:alpha val="40000"/>
                    </a:schemeClr>
                  </a:outerShdw>
                </a:effectLst>
              </a:rPr>
              <a:t> </a:t>
            </a:r>
          </a:p>
        </p:txBody>
      </p:sp>
      <p:pic>
        <p:nvPicPr>
          <p:cNvPr id="9" name="Picture 8">
            <a:extLst>
              <a:ext uri="{FF2B5EF4-FFF2-40B4-BE49-F238E27FC236}">
                <a16:creationId xmlns:a16="http://schemas.microsoft.com/office/drawing/2014/main" id="{B72754CB-63F8-639D-C57E-A7611E430419}"/>
              </a:ext>
            </a:extLst>
          </p:cNvPr>
          <p:cNvPicPr>
            <a:picLocks noChangeAspect="1"/>
          </p:cNvPicPr>
          <p:nvPr/>
        </p:nvPicPr>
        <p:blipFill>
          <a:blip r:embed="rId3"/>
          <a:stretch>
            <a:fillRect/>
          </a:stretch>
        </p:blipFill>
        <p:spPr>
          <a:xfrm>
            <a:off x="0" y="3520"/>
            <a:ext cx="4338735" cy="4389960"/>
          </a:xfrm>
          <a:prstGeom prst="rect">
            <a:avLst/>
          </a:prstGeom>
        </p:spPr>
      </p:pic>
      <p:pic>
        <p:nvPicPr>
          <p:cNvPr id="11" name="Picture 10">
            <a:extLst>
              <a:ext uri="{FF2B5EF4-FFF2-40B4-BE49-F238E27FC236}">
                <a16:creationId xmlns:a16="http://schemas.microsoft.com/office/drawing/2014/main" id="{4923F525-34CF-041D-111A-87AA163C89B9}"/>
              </a:ext>
            </a:extLst>
          </p:cNvPr>
          <p:cNvPicPr>
            <a:picLocks noChangeAspect="1"/>
          </p:cNvPicPr>
          <p:nvPr/>
        </p:nvPicPr>
        <p:blipFill>
          <a:blip r:embed="rId4"/>
          <a:stretch>
            <a:fillRect/>
          </a:stretch>
        </p:blipFill>
        <p:spPr>
          <a:xfrm>
            <a:off x="7918027" y="0"/>
            <a:ext cx="4338735" cy="4534721"/>
          </a:xfrm>
          <a:prstGeom prst="rect">
            <a:avLst/>
          </a:prstGeom>
        </p:spPr>
      </p:pic>
      <p:sp>
        <p:nvSpPr>
          <p:cNvPr id="13" name="Rectangle: Rounded Corners 12">
            <a:extLst>
              <a:ext uri="{FF2B5EF4-FFF2-40B4-BE49-F238E27FC236}">
                <a16:creationId xmlns:a16="http://schemas.microsoft.com/office/drawing/2014/main" id="{00E12A6A-12C5-B051-2696-CD551186202A}"/>
              </a:ext>
            </a:extLst>
          </p:cNvPr>
          <p:cNvSpPr/>
          <p:nvPr/>
        </p:nvSpPr>
        <p:spPr>
          <a:xfrm>
            <a:off x="0" y="2379306"/>
            <a:ext cx="3648269" cy="41987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c 13">
            <a:extLst>
              <a:ext uri="{FF2B5EF4-FFF2-40B4-BE49-F238E27FC236}">
                <a16:creationId xmlns:a16="http://schemas.microsoft.com/office/drawing/2014/main" id="{9E126DD7-4DEC-642F-4334-D9D3DBF09869}"/>
              </a:ext>
            </a:extLst>
          </p:cNvPr>
          <p:cNvSpPr/>
          <p:nvPr/>
        </p:nvSpPr>
        <p:spPr>
          <a:xfrm rot="2121382">
            <a:off x="1372463" y="2471633"/>
            <a:ext cx="2196862" cy="3359468"/>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5" name="TextBox 14">
            <a:extLst>
              <a:ext uri="{FF2B5EF4-FFF2-40B4-BE49-F238E27FC236}">
                <a16:creationId xmlns:a16="http://schemas.microsoft.com/office/drawing/2014/main" id="{E8F4C327-88BF-1D49-5264-5E53220ABCB3}"/>
              </a:ext>
            </a:extLst>
          </p:cNvPr>
          <p:cNvSpPr txBox="1"/>
          <p:nvPr/>
        </p:nvSpPr>
        <p:spPr>
          <a:xfrm>
            <a:off x="473028" y="4572963"/>
            <a:ext cx="3441747" cy="461665"/>
          </a:xfrm>
          <a:prstGeom prst="rect">
            <a:avLst/>
          </a:prstGeom>
          <a:noFill/>
        </p:spPr>
        <p:txBody>
          <a:bodyPr wrap="square" rtlCol="0">
            <a:spAutoFit/>
          </a:bodyPr>
          <a:lstStyle/>
          <a:p>
            <a:r>
              <a:rPr lang="en-AU" sz="2400" dirty="0">
                <a:solidFill>
                  <a:srgbClr val="FF0000"/>
                </a:solidFill>
                <a:latin typeface="Bradley Hand ITC" panose="03070402050302030203" pitchFamily="66" charset="0"/>
              </a:rPr>
              <a:t>Very </a:t>
            </a:r>
            <a:r>
              <a:rPr lang="en-AU" sz="2400" dirty="0" err="1">
                <a:solidFill>
                  <a:srgbClr val="FF0000"/>
                </a:solidFill>
                <a:latin typeface="Bradley Hand ITC" panose="03070402050302030203" pitchFamily="66" charset="0"/>
              </a:rPr>
              <a:t>Very</a:t>
            </a:r>
            <a:r>
              <a:rPr lang="en-AU" sz="2400" dirty="0">
                <a:solidFill>
                  <a:srgbClr val="FF0000"/>
                </a:solidFill>
                <a:latin typeface="Bradley Hand ITC" panose="03070402050302030203" pitchFamily="66" charset="0"/>
              </a:rPr>
              <a:t> annoying</a:t>
            </a:r>
          </a:p>
        </p:txBody>
      </p:sp>
    </p:spTree>
    <p:extLst>
      <p:ext uri="{BB962C8B-B14F-4D97-AF65-F5344CB8AC3E}">
        <p14:creationId xmlns:p14="http://schemas.microsoft.com/office/powerpoint/2010/main" val="231261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D4BCB-D2FB-41FC-97B2-35E0A1E4DD16}"/>
              </a:ext>
            </a:extLst>
          </p:cNvPr>
          <p:cNvSpPr>
            <a:spLocks noGrp="1"/>
          </p:cNvSpPr>
          <p:nvPr>
            <p:ph type="title"/>
          </p:nvPr>
        </p:nvSpPr>
        <p:spPr>
          <a:xfrm>
            <a:off x="5182984" y="286603"/>
            <a:ext cx="2893859" cy="1450757"/>
          </a:xfrm>
        </p:spPr>
        <p:txBody>
          <a:bodyPr/>
          <a:lstStyle/>
          <a:p>
            <a:r>
              <a:rPr lang="en-AU" dirty="0"/>
              <a:t>Mapping </a:t>
            </a:r>
          </a:p>
        </p:txBody>
      </p:sp>
      <p:pic>
        <p:nvPicPr>
          <p:cNvPr id="5" name="Content Placeholder 4">
            <a:extLst>
              <a:ext uri="{FF2B5EF4-FFF2-40B4-BE49-F238E27FC236}">
                <a16:creationId xmlns:a16="http://schemas.microsoft.com/office/drawing/2014/main" id="{1046F0C2-4A6C-D118-9586-7125BBEBF350}"/>
              </a:ext>
            </a:extLst>
          </p:cNvPr>
          <p:cNvPicPr>
            <a:picLocks noGrp="1" noChangeAspect="1"/>
          </p:cNvPicPr>
          <p:nvPr>
            <p:ph idx="1"/>
          </p:nvPr>
        </p:nvPicPr>
        <p:blipFill>
          <a:blip r:embed="rId2"/>
          <a:stretch>
            <a:fillRect/>
          </a:stretch>
        </p:blipFill>
        <p:spPr>
          <a:xfrm>
            <a:off x="60960" y="0"/>
            <a:ext cx="5122024" cy="3760788"/>
          </a:xfrm>
        </p:spPr>
      </p:pic>
      <p:pic>
        <p:nvPicPr>
          <p:cNvPr id="9" name="Picture 8">
            <a:extLst>
              <a:ext uri="{FF2B5EF4-FFF2-40B4-BE49-F238E27FC236}">
                <a16:creationId xmlns:a16="http://schemas.microsoft.com/office/drawing/2014/main" id="{652E6BF4-2727-F24F-8D3E-73C4A3A1DA2A}"/>
              </a:ext>
            </a:extLst>
          </p:cNvPr>
          <p:cNvPicPr>
            <a:picLocks noChangeAspect="1"/>
          </p:cNvPicPr>
          <p:nvPr/>
        </p:nvPicPr>
        <p:blipFill>
          <a:blip r:embed="rId3"/>
          <a:stretch>
            <a:fillRect/>
          </a:stretch>
        </p:blipFill>
        <p:spPr>
          <a:xfrm>
            <a:off x="-115883" y="1979737"/>
            <a:ext cx="6500668" cy="4552002"/>
          </a:xfrm>
          <a:prstGeom prst="rect">
            <a:avLst/>
          </a:prstGeom>
        </p:spPr>
      </p:pic>
      <p:pic>
        <p:nvPicPr>
          <p:cNvPr id="7" name="Picture 6">
            <a:extLst>
              <a:ext uri="{FF2B5EF4-FFF2-40B4-BE49-F238E27FC236}">
                <a16:creationId xmlns:a16="http://schemas.microsoft.com/office/drawing/2014/main" id="{13693D48-24D0-6A65-CA88-89D8B33C579F}"/>
              </a:ext>
            </a:extLst>
          </p:cNvPr>
          <p:cNvPicPr>
            <a:picLocks noChangeAspect="1"/>
          </p:cNvPicPr>
          <p:nvPr/>
        </p:nvPicPr>
        <p:blipFill>
          <a:blip r:embed="rId4"/>
          <a:stretch>
            <a:fillRect/>
          </a:stretch>
        </p:blipFill>
        <p:spPr>
          <a:xfrm>
            <a:off x="8110215" y="769426"/>
            <a:ext cx="4115157" cy="3703641"/>
          </a:xfrm>
          <a:prstGeom prst="rect">
            <a:avLst/>
          </a:prstGeom>
        </p:spPr>
      </p:pic>
      <p:pic>
        <p:nvPicPr>
          <p:cNvPr id="4" name="Picture 3">
            <a:extLst>
              <a:ext uri="{FF2B5EF4-FFF2-40B4-BE49-F238E27FC236}">
                <a16:creationId xmlns:a16="http://schemas.microsoft.com/office/drawing/2014/main" id="{C66FC5F2-3B1D-144E-9704-3DD5B6D28F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645" y="889233"/>
            <a:ext cx="3684710" cy="4552002"/>
          </a:xfrm>
          <a:prstGeom prst="rect">
            <a:avLst/>
          </a:prstGeom>
        </p:spPr>
      </p:pic>
      <p:cxnSp>
        <p:nvCxnSpPr>
          <p:cNvPr id="8" name="Straight Arrow Connector 7">
            <a:extLst>
              <a:ext uri="{FF2B5EF4-FFF2-40B4-BE49-F238E27FC236}">
                <a16:creationId xmlns:a16="http://schemas.microsoft.com/office/drawing/2014/main" id="{CA2FA331-09EA-E602-3045-5A7A4662E581}"/>
              </a:ext>
            </a:extLst>
          </p:cNvPr>
          <p:cNvCxnSpPr>
            <a:cxnSpLocks/>
          </p:cNvCxnSpPr>
          <p:nvPr/>
        </p:nvCxnSpPr>
        <p:spPr>
          <a:xfrm>
            <a:off x="1895912" y="3011648"/>
            <a:ext cx="746620" cy="41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917B1C-F389-2208-0B36-5899B6175C76}"/>
              </a:ext>
            </a:extLst>
          </p:cNvPr>
          <p:cNvSpPr txBox="1"/>
          <p:nvPr/>
        </p:nvSpPr>
        <p:spPr>
          <a:xfrm>
            <a:off x="1242353" y="2795902"/>
            <a:ext cx="1107996" cy="369332"/>
          </a:xfrm>
          <a:prstGeom prst="rect">
            <a:avLst/>
          </a:prstGeom>
          <a:noFill/>
        </p:spPr>
        <p:txBody>
          <a:bodyPr wrap="none" rtlCol="0">
            <a:spAutoFit/>
          </a:bodyPr>
          <a:lstStyle/>
          <a:p>
            <a:r>
              <a:rPr lang="en-AU" dirty="0"/>
              <a:t>Perth	</a:t>
            </a:r>
          </a:p>
        </p:txBody>
      </p:sp>
      <p:cxnSp>
        <p:nvCxnSpPr>
          <p:cNvPr id="13" name="Straight Arrow Connector 12">
            <a:extLst>
              <a:ext uri="{FF2B5EF4-FFF2-40B4-BE49-F238E27FC236}">
                <a16:creationId xmlns:a16="http://schemas.microsoft.com/office/drawing/2014/main" id="{09A74487-2637-5713-C9E0-2138D082A22E}"/>
              </a:ext>
            </a:extLst>
          </p:cNvPr>
          <p:cNvCxnSpPr/>
          <p:nvPr/>
        </p:nvCxnSpPr>
        <p:spPr>
          <a:xfrm>
            <a:off x="1644242" y="1384183"/>
            <a:ext cx="780176" cy="176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4EA2CD-EBFC-B768-A9F7-013ADC02E68F}"/>
              </a:ext>
            </a:extLst>
          </p:cNvPr>
          <p:cNvSpPr txBox="1"/>
          <p:nvPr/>
        </p:nvSpPr>
        <p:spPr>
          <a:xfrm>
            <a:off x="844562" y="1011700"/>
            <a:ext cx="1184940" cy="369332"/>
          </a:xfrm>
          <a:prstGeom prst="rect">
            <a:avLst/>
          </a:prstGeom>
          <a:noFill/>
        </p:spPr>
        <p:txBody>
          <a:bodyPr wrap="none" rtlCol="0">
            <a:spAutoFit/>
          </a:bodyPr>
          <a:lstStyle/>
          <a:p>
            <a:r>
              <a:rPr lang="en-AU" dirty="0"/>
              <a:t>Joondalup</a:t>
            </a:r>
          </a:p>
        </p:txBody>
      </p:sp>
      <p:cxnSp>
        <p:nvCxnSpPr>
          <p:cNvPr id="16" name="Straight Arrow Connector 15">
            <a:extLst>
              <a:ext uri="{FF2B5EF4-FFF2-40B4-BE49-F238E27FC236}">
                <a16:creationId xmlns:a16="http://schemas.microsoft.com/office/drawing/2014/main" id="{E9800B86-15D9-F207-3F68-2F8CA5746ABB}"/>
              </a:ext>
            </a:extLst>
          </p:cNvPr>
          <p:cNvCxnSpPr/>
          <p:nvPr/>
        </p:nvCxnSpPr>
        <p:spPr>
          <a:xfrm flipV="1">
            <a:off x="1437032" y="4840448"/>
            <a:ext cx="987386" cy="58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4AB5BAD-6988-C893-6241-CA291154FA43}"/>
              </a:ext>
            </a:extLst>
          </p:cNvPr>
          <p:cNvSpPr txBox="1"/>
          <p:nvPr/>
        </p:nvSpPr>
        <p:spPr>
          <a:xfrm>
            <a:off x="772641" y="4580104"/>
            <a:ext cx="2031325" cy="369332"/>
          </a:xfrm>
          <a:prstGeom prst="rect">
            <a:avLst/>
          </a:prstGeom>
          <a:noFill/>
        </p:spPr>
        <p:txBody>
          <a:bodyPr wrap="none" rtlCol="0">
            <a:spAutoFit/>
          </a:bodyPr>
          <a:lstStyle/>
          <a:p>
            <a:r>
              <a:rPr lang="en-AU" dirty="0"/>
              <a:t>Fremantle	</a:t>
            </a:r>
          </a:p>
        </p:txBody>
      </p:sp>
      <p:sp>
        <p:nvSpPr>
          <p:cNvPr id="18" name="TextBox 17">
            <a:extLst>
              <a:ext uri="{FF2B5EF4-FFF2-40B4-BE49-F238E27FC236}">
                <a16:creationId xmlns:a16="http://schemas.microsoft.com/office/drawing/2014/main" id="{529256C9-30B7-EC8B-7C43-C3F30D74EC02}"/>
              </a:ext>
            </a:extLst>
          </p:cNvPr>
          <p:cNvSpPr txBox="1"/>
          <p:nvPr/>
        </p:nvSpPr>
        <p:spPr>
          <a:xfrm>
            <a:off x="5863472" y="2551837"/>
            <a:ext cx="2477601" cy="1754326"/>
          </a:xfrm>
          <a:prstGeom prst="rect">
            <a:avLst/>
          </a:prstGeom>
          <a:noFill/>
        </p:spPr>
        <p:txBody>
          <a:bodyPr wrap="none" rtlCol="0">
            <a:spAutoFit/>
          </a:bodyPr>
          <a:lstStyle/>
          <a:p>
            <a:r>
              <a:rPr lang="en-AU" dirty="0"/>
              <a:t>Attempted maps</a:t>
            </a:r>
          </a:p>
          <a:p>
            <a:r>
              <a:rPr lang="en-AU" dirty="0"/>
              <a:t>1., Heat map</a:t>
            </a:r>
          </a:p>
          <a:p>
            <a:r>
              <a:rPr lang="en-AU" dirty="0"/>
              <a:t>2. Markers</a:t>
            </a:r>
          </a:p>
          <a:p>
            <a:r>
              <a:rPr lang="en-AU" dirty="0"/>
              <a:t>3. District Map through </a:t>
            </a:r>
          </a:p>
          <a:p>
            <a:r>
              <a:rPr lang="en-AU" dirty="0" err="1"/>
              <a:t>Geo.json</a:t>
            </a:r>
            <a:r>
              <a:rPr lang="en-AU" dirty="0"/>
              <a:t> data</a:t>
            </a:r>
          </a:p>
          <a:p>
            <a:endParaRPr lang="en-AU" dirty="0"/>
          </a:p>
        </p:txBody>
      </p:sp>
      <p:pic>
        <p:nvPicPr>
          <p:cNvPr id="6" name="Picture 5">
            <a:extLst>
              <a:ext uri="{FF2B5EF4-FFF2-40B4-BE49-F238E27FC236}">
                <a16:creationId xmlns:a16="http://schemas.microsoft.com/office/drawing/2014/main" id="{7654EE14-C39A-0A7A-FFFF-BDA36E0215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9600" y="889233"/>
            <a:ext cx="3469123" cy="5152662"/>
          </a:xfrm>
          <a:prstGeom prst="rect">
            <a:avLst/>
          </a:prstGeom>
        </p:spPr>
      </p:pic>
    </p:spTree>
    <p:extLst>
      <p:ext uri="{BB962C8B-B14F-4D97-AF65-F5344CB8AC3E}">
        <p14:creationId xmlns:p14="http://schemas.microsoft.com/office/powerpoint/2010/main" val="482949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A0FE-64DB-BF9C-D8E9-29F69559616B}"/>
              </a:ext>
            </a:extLst>
          </p:cNvPr>
          <p:cNvSpPr>
            <a:spLocks noGrp="1"/>
          </p:cNvSpPr>
          <p:nvPr>
            <p:ph type="title"/>
          </p:nvPr>
        </p:nvSpPr>
        <p:spPr>
          <a:xfrm>
            <a:off x="1097280" y="399854"/>
            <a:ext cx="10058400" cy="1450757"/>
          </a:xfrm>
        </p:spPr>
        <p:txBody>
          <a:bodyPr/>
          <a:lstStyle/>
          <a:p>
            <a:r>
              <a:rPr lang="en-AU" dirty="0"/>
              <a:t>Mapping</a:t>
            </a:r>
          </a:p>
        </p:txBody>
      </p:sp>
      <p:sp>
        <p:nvSpPr>
          <p:cNvPr id="3" name="Content Placeholder 2">
            <a:extLst>
              <a:ext uri="{FF2B5EF4-FFF2-40B4-BE49-F238E27FC236}">
                <a16:creationId xmlns:a16="http://schemas.microsoft.com/office/drawing/2014/main" id="{978832F7-4531-FD65-FC7E-7DA99AA3C693}"/>
              </a:ext>
            </a:extLst>
          </p:cNvPr>
          <p:cNvSpPr>
            <a:spLocks noGrp="1"/>
          </p:cNvSpPr>
          <p:nvPr>
            <p:ph idx="1"/>
          </p:nvPr>
        </p:nvSpPr>
        <p:spPr/>
        <p:txBody>
          <a:bodyPr/>
          <a:lstStyle/>
          <a:p>
            <a:r>
              <a:rPr lang="en-AU" dirty="0"/>
              <a:t>- We used the </a:t>
            </a:r>
            <a:r>
              <a:rPr lang="en-AU" dirty="0" err="1"/>
              <a:t>simpleheat</a:t>
            </a:r>
            <a:r>
              <a:rPr lang="en-AU" dirty="0"/>
              <a:t> JavaScript Library (</a:t>
            </a:r>
            <a:r>
              <a:rPr kumimoji="0" lang="en-US" altLang="en-US" sz="2000" b="0" i="0" u="none" strike="noStrike" cap="none" normalizeH="0" baseline="0" dirty="0">
                <a:ln>
                  <a:noFill/>
                </a:ln>
                <a:solidFill>
                  <a:schemeClr val="tx1"/>
                </a:solidFill>
                <a:effectLst/>
                <a:latin typeface="Arial Unicode MS"/>
                <a:hlinkClick r:id="rId2"/>
              </a:rPr>
              <a:t>https://github.com/mourner/simpleheat</a:t>
            </a:r>
            <a:r>
              <a:rPr kumimoji="0" lang="en-US" altLang="en-US" sz="2000" b="0" i="0" u="none" strike="noStrike" cap="none" normalizeH="0" baseline="0" dirty="0">
                <a:ln>
                  <a:noFill/>
                </a:ln>
                <a:solidFill>
                  <a:schemeClr val="tx1"/>
                </a:solidFill>
                <a:effectLst/>
                <a:latin typeface="Arial Unicode MS"/>
              </a:rPr>
              <a:t>) </a:t>
            </a:r>
            <a:r>
              <a:rPr lang="en-AU" dirty="0"/>
              <a:t>for our heat map. (Which unfortunately has a error).</a:t>
            </a:r>
          </a:p>
          <a:p>
            <a:r>
              <a:rPr lang="en-AU" dirty="0"/>
              <a:t>- Used the activity found in Module 15, lesson 2 as reference, and other google sources for specific errors.</a:t>
            </a:r>
          </a:p>
          <a:p>
            <a:r>
              <a:rPr lang="en-AU" dirty="0"/>
              <a:t>- Similarly for our marker locations we used the same Module as our tools to assist our analysis.</a:t>
            </a:r>
          </a:p>
          <a:p>
            <a:r>
              <a:rPr lang="en-AU" dirty="0"/>
              <a:t>- It was interesting to see the spread of WA’s police stations. </a:t>
            </a:r>
          </a:p>
          <a:p>
            <a:r>
              <a:rPr lang="en-AU" dirty="0"/>
              <a:t>- I failed to be able to obtain an API link, contacted external support with no success.</a:t>
            </a:r>
          </a:p>
          <a:p>
            <a:endParaRPr lang="en-AU" dirty="0"/>
          </a:p>
        </p:txBody>
      </p:sp>
    </p:spTree>
    <p:extLst>
      <p:ext uri="{BB962C8B-B14F-4D97-AF65-F5344CB8AC3E}">
        <p14:creationId xmlns:p14="http://schemas.microsoft.com/office/powerpoint/2010/main" val="216382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355A3BE-303E-B747-1C21-FCA60A9500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0939" y="2066255"/>
            <a:ext cx="8187655" cy="3760788"/>
          </a:xfrm>
        </p:spPr>
      </p:pic>
      <p:sp>
        <p:nvSpPr>
          <p:cNvPr id="2" name="Title 1">
            <a:extLst>
              <a:ext uri="{FF2B5EF4-FFF2-40B4-BE49-F238E27FC236}">
                <a16:creationId xmlns:a16="http://schemas.microsoft.com/office/drawing/2014/main" id="{525B5828-BE59-AE17-95DB-88EA32DC9F16}"/>
              </a:ext>
            </a:extLst>
          </p:cNvPr>
          <p:cNvSpPr>
            <a:spLocks noGrp="1"/>
          </p:cNvSpPr>
          <p:nvPr>
            <p:ph type="title"/>
          </p:nvPr>
        </p:nvSpPr>
        <p:spPr/>
        <p:txBody>
          <a:bodyPr/>
          <a:lstStyle/>
          <a:p>
            <a:r>
              <a:rPr lang="en-AU" dirty="0"/>
              <a:t>Challenges with mapping</a:t>
            </a:r>
          </a:p>
        </p:txBody>
      </p:sp>
      <p:sp>
        <p:nvSpPr>
          <p:cNvPr id="10" name="TextBox 9">
            <a:extLst>
              <a:ext uri="{FF2B5EF4-FFF2-40B4-BE49-F238E27FC236}">
                <a16:creationId xmlns:a16="http://schemas.microsoft.com/office/drawing/2014/main" id="{2557C86F-F840-B500-4705-016561D1A1B3}"/>
              </a:ext>
            </a:extLst>
          </p:cNvPr>
          <p:cNvSpPr txBox="1"/>
          <p:nvPr/>
        </p:nvSpPr>
        <p:spPr>
          <a:xfrm>
            <a:off x="577162" y="2332140"/>
            <a:ext cx="3402085" cy="369332"/>
          </a:xfrm>
          <a:prstGeom prst="rect">
            <a:avLst/>
          </a:prstGeom>
          <a:noFill/>
        </p:spPr>
        <p:txBody>
          <a:bodyPr wrap="none" rtlCol="0">
            <a:spAutoFit/>
          </a:bodyPr>
          <a:lstStyle/>
          <a:p>
            <a:r>
              <a:rPr lang="en-AU" dirty="0"/>
              <a:t>- Data didn’t provide coordinates </a:t>
            </a:r>
          </a:p>
        </p:txBody>
      </p:sp>
      <p:sp>
        <p:nvSpPr>
          <p:cNvPr id="11" name="TextBox 10">
            <a:extLst>
              <a:ext uri="{FF2B5EF4-FFF2-40B4-BE49-F238E27FC236}">
                <a16:creationId xmlns:a16="http://schemas.microsoft.com/office/drawing/2014/main" id="{4EEBF8AF-F84C-A1AB-C645-7E3AE12DC63E}"/>
              </a:ext>
            </a:extLst>
          </p:cNvPr>
          <p:cNvSpPr txBox="1"/>
          <p:nvPr/>
        </p:nvSpPr>
        <p:spPr>
          <a:xfrm>
            <a:off x="669874" y="2776890"/>
            <a:ext cx="2993384" cy="369332"/>
          </a:xfrm>
          <a:prstGeom prst="rect">
            <a:avLst/>
          </a:prstGeom>
          <a:noFill/>
        </p:spPr>
        <p:txBody>
          <a:bodyPr wrap="none" rtlCol="0">
            <a:spAutoFit/>
          </a:bodyPr>
          <a:lstStyle/>
          <a:p>
            <a:r>
              <a:rPr lang="en-AU" dirty="0"/>
              <a:t>- API error, failed to load data</a:t>
            </a:r>
          </a:p>
        </p:txBody>
      </p:sp>
      <p:sp>
        <p:nvSpPr>
          <p:cNvPr id="12" name="TextBox 11">
            <a:extLst>
              <a:ext uri="{FF2B5EF4-FFF2-40B4-BE49-F238E27FC236}">
                <a16:creationId xmlns:a16="http://schemas.microsoft.com/office/drawing/2014/main" id="{8B8A7A7C-81CF-D96C-E76D-DA7831D7503A}"/>
              </a:ext>
            </a:extLst>
          </p:cNvPr>
          <p:cNvSpPr txBox="1"/>
          <p:nvPr/>
        </p:nvSpPr>
        <p:spPr>
          <a:xfrm>
            <a:off x="659749" y="3221640"/>
            <a:ext cx="3319498" cy="646331"/>
          </a:xfrm>
          <a:prstGeom prst="rect">
            <a:avLst/>
          </a:prstGeom>
          <a:noFill/>
        </p:spPr>
        <p:txBody>
          <a:bodyPr wrap="none" rtlCol="0">
            <a:spAutoFit/>
          </a:bodyPr>
          <a:lstStyle/>
          <a:p>
            <a:pPr marL="285750" indent="-285750">
              <a:buFontTx/>
              <a:buChar char="-"/>
            </a:pPr>
            <a:r>
              <a:rPr lang="en-AU" dirty="0"/>
              <a:t>Districts totals did not outline</a:t>
            </a:r>
          </a:p>
          <a:p>
            <a:r>
              <a:rPr lang="en-AU" dirty="0"/>
              <a:t>crimes within suburbs </a:t>
            </a:r>
          </a:p>
        </p:txBody>
      </p:sp>
      <p:sp>
        <p:nvSpPr>
          <p:cNvPr id="3" name="TextBox 2">
            <a:extLst>
              <a:ext uri="{FF2B5EF4-FFF2-40B4-BE49-F238E27FC236}">
                <a16:creationId xmlns:a16="http://schemas.microsoft.com/office/drawing/2014/main" id="{F04C5585-3BDD-8754-51D3-09CACDAE0FA4}"/>
              </a:ext>
            </a:extLst>
          </p:cNvPr>
          <p:cNvSpPr txBox="1"/>
          <p:nvPr/>
        </p:nvSpPr>
        <p:spPr>
          <a:xfrm>
            <a:off x="659749" y="3943389"/>
            <a:ext cx="2736518" cy="923330"/>
          </a:xfrm>
          <a:prstGeom prst="rect">
            <a:avLst/>
          </a:prstGeom>
          <a:noFill/>
        </p:spPr>
        <p:txBody>
          <a:bodyPr wrap="none" rtlCol="0">
            <a:spAutoFit/>
          </a:bodyPr>
          <a:lstStyle/>
          <a:p>
            <a:pPr marL="285750" indent="-285750">
              <a:buFontTx/>
              <a:buChar char="-"/>
            </a:pPr>
            <a:r>
              <a:rPr lang="en-AU" dirty="0"/>
              <a:t>To solve this we had to </a:t>
            </a:r>
          </a:p>
          <a:p>
            <a:r>
              <a:rPr lang="en-AU" dirty="0"/>
              <a:t>physically record locations</a:t>
            </a:r>
          </a:p>
          <a:p>
            <a:r>
              <a:rPr lang="en-AU" dirty="0"/>
              <a:t>of Police Stations</a:t>
            </a:r>
          </a:p>
        </p:txBody>
      </p:sp>
    </p:spTree>
    <p:extLst>
      <p:ext uri="{BB962C8B-B14F-4D97-AF65-F5344CB8AC3E}">
        <p14:creationId xmlns:p14="http://schemas.microsoft.com/office/powerpoint/2010/main" val="27218101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{88E5F951-244D-4457-AFC9-FB4315938072}tf56160789_win32</Template>
  <TotalTime>214</TotalTime>
  <Words>408</Words>
  <Application>Microsoft Office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Unicode MS</vt:lpstr>
      <vt:lpstr>Bookman Old Style</vt:lpstr>
      <vt:lpstr>Bradley Hand ITC</vt:lpstr>
      <vt:lpstr>Calibri</vt:lpstr>
      <vt:lpstr>Franklin Gothic Book</vt:lpstr>
      <vt:lpstr>1_RetrospectVTI</vt:lpstr>
      <vt:lpstr>Perth crime analysys</vt:lpstr>
      <vt:lpstr>Approach:  </vt:lpstr>
      <vt:lpstr>Raw data </vt:lpstr>
      <vt:lpstr>Cleaning and organising</vt:lpstr>
      <vt:lpstr>Created tables in a SQL database</vt:lpstr>
      <vt:lpstr>PowerPoint Presentation</vt:lpstr>
      <vt:lpstr>Mapping </vt:lpstr>
      <vt:lpstr>Mapping</vt:lpstr>
      <vt:lpstr>Challenges with mapping</vt:lpstr>
      <vt:lpstr>Findings from our analysis</vt:lpstr>
      <vt:lpstr>Overall Perth crime trends </vt:lpstr>
      <vt:lpstr>2007 vs 2022 crimes in each district</vt:lpstr>
      <vt:lpstr>What we could improve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Perth crime analysys</dc:title>
  <dc:creator>richard allen</dc:creator>
  <cp:lastModifiedBy>Conor McCabe</cp:lastModifiedBy>
  <cp:revision>26</cp:revision>
  <dcterms:created xsi:type="dcterms:W3CDTF">2023-04-11T11:04:43Z</dcterms:created>
  <dcterms:modified xsi:type="dcterms:W3CDTF">2023-04-17T12:48:13Z</dcterms:modified>
</cp:coreProperties>
</file>